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46C75-D2AC-6A4A-ADE5-6F14DFBB992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DC54-B983-4C4B-8E96-519D870DA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1B76B-3E66-0547-A08F-344D9BAD0711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99C92-B484-0B4E-87BC-78E0819BA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0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43F5-283C-7041-B640-B76F9860E22D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4479-4DFE-A14F-BC24-E85E6FD2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3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57200" y="265113"/>
            <a:ext cx="6508750" cy="1792287"/>
          </a:xfrm>
        </p:spPr>
        <p:txBody>
          <a:bodyPr anchor="t"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5.1 Randomness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6508750" cy="4664075"/>
          </a:xfrm>
        </p:spPr>
        <p:txBody>
          <a:bodyPr/>
          <a:lstStyle/>
          <a:p>
            <a:pPr eaLnBrk="1" hangingPunct="1">
              <a:buSzPct val="110000"/>
              <a:buFont typeface="Wingdings" charset="2"/>
              <a:buChar char="§"/>
            </a:pPr>
            <a:r>
              <a:rPr lang="en-US" sz="2400" smtClean="0">
                <a:solidFill>
                  <a:schemeClr val="accent1"/>
                </a:solidFill>
                <a:ea typeface="ＭＳ Ｐゴシック" charset="-128"/>
              </a:rPr>
              <a:t>The Language of Probability</a:t>
            </a:r>
          </a:p>
          <a:p>
            <a:pPr eaLnBrk="1" hangingPunct="1">
              <a:buSzPct val="110000"/>
              <a:buFont typeface="Wingdings" charset="2"/>
              <a:buChar char="§"/>
            </a:pPr>
            <a:r>
              <a:rPr lang="en-US" sz="2400" smtClean="0">
                <a:solidFill>
                  <a:schemeClr val="accent1"/>
                </a:solidFill>
                <a:ea typeface="ＭＳ Ｐゴシック" charset="-128"/>
              </a:rPr>
              <a:t>Thinking about Randomness</a:t>
            </a:r>
          </a:p>
          <a:p>
            <a:pPr eaLnBrk="1" hangingPunct="1">
              <a:buSzPct val="110000"/>
              <a:buFont typeface="Wingdings" charset="2"/>
              <a:buChar char="§"/>
            </a:pPr>
            <a:r>
              <a:rPr lang="en-US" sz="2400" smtClean="0">
                <a:solidFill>
                  <a:schemeClr val="accent1"/>
                </a:solidFill>
                <a:ea typeface="ＭＳ Ｐゴシック" charset="-128"/>
              </a:rPr>
              <a:t>The Uses of Probability</a:t>
            </a:r>
          </a:p>
        </p:txBody>
      </p:sp>
      <p:sp>
        <p:nvSpPr>
          <p:cNvPr id="16388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D20F48-F4C0-49CA-B019-BB140ABC1FC1}" type="slidenum">
              <a:rPr lang="en-US">
                <a:solidFill>
                  <a:schemeClr val="accent1"/>
                </a:solidFill>
              </a:rPr>
              <a:pPr eaLnBrk="1" hangingPunct="1"/>
              <a:t>1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0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6348D756-72D3-49FC-9538-6E0371D1D419}" type="slidenum">
              <a:rPr lang="en-US" sz="1200">
                <a:solidFill>
                  <a:schemeClr val="accent1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358775"/>
            <a:ext cx="7662862" cy="1104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charset="-128"/>
                <a:cs typeface="Arial" charset="0"/>
              </a:rPr>
              <a:t>Multiplication Rule for </a:t>
            </a:r>
            <a:br>
              <a:rPr lang="en-US" smtClean="0">
                <a:ea typeface="ＭＳ Ｐゴシック" charset="-128"/>
                <a:cs typeface="Arial" charset="0"/>
              </a:rPr>
            </a:br>
            <a:r>
              <a:rPr lang="en-US" smtClean="0">
                <a:ea typeface="ＭＳ Ｐゴシック" charset="-128"/>
                <a:cs typeface="Arial" charset="0"/>
              </a:rPr>
              <a:t>Independent Events</a:t>
            </a:r>
          </a:p>
        </p:txBody>
      </p:sp>
      <p:sp>
        <p:nvSpPr>
          <p:cNvPr id="26628" name="Vertical Text Placeholder 2"/>
          <p:cNvSpPr txBox="1">
            <a:spLocks/>
          </p:cNvSpPr>
          <p:nvPr/>
        </p:nvSpPr>
        <p:spPr bwMode="auto">
          <a:xfrm>
            <a:off x="436563" y="1674813"/>
            <a:ext cx="8331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2000"/>
              <a:t>If two events 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 do not influence each other, and if knowledge about one does not change the probability of the other, the events are said to be </a:t>
            </a:r>
            <a:r>
              <a:rPr lang="en-US" sz="2000" b="1">
                <a:solidFill>
                  <a:srgbClr val="800000"/>
                </a:solidFill>
              </a:rPr>
              <a:t>independent</a:t>
            </a:r>
            <a:r>
              <a:rPr lang="en-US" sz="2000">
                <a:solidFill>
                  <a:srgbClr val="800000"/>
                </a:solidFill>
              </a:rPr>
              <a:t> </a:t>
            </a:r>
            <a:r>
              <a:rPr lang="en-US" sz="2000"/>
              <a:t>of each other.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8488" y="3044825"/>
            <a:ext cx="7951787" cy="1708150"/>
          </a:xfrm>
          <a:prstGeom prst="rect">
            <a:avLst/>
          </a:prstGeom>
          <a:solidFill>
            <a:srgbClr val="EAEDCB"/>
          </a:solidFill>
          <a:ln w="10000">
            <a:solidFill>
              <a:srgbClr val="D2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Font typeface="Monotype Sorts" charset="2"/>
              <a:buNone/>
              <a:defRPr/>
            </a:pPr>
            <a:r>
              <a:rPr lang="en-US" sz="2000" b="1" smtClean="0">
                <a:solidFill>
                  <a:srgbClr val="800000"/>
                </a:solidFill>
              </a:rPr>
              <a:t>Multiplication Rule for Independent Events</a:t>
            </a:r>
          </a:p>
          <a:p>
            <a:pPr>
              <a:buFont typeface="Monotype Sorts" charset="2"/>
              <a:buNone/>
              <a:defRPr/>
            </a:pPr>
            <a:r>
              <a:rPr lang="en-US" sz="2000" smtClean="0">
                <a:solidFill>
                  <a:srgbClr val="000000"/>
                </a:solidFill>
              </a:rPr>
              <a:t>Two events </a:t>
            </a:r>
            <a:r>
              <a:rPr lang="en-US" sz="2000" i="1" smtClean="0">
                <a:solidFill>
                  <a:srgbClr val="000000"/>
                </a:solidFill>
              </a:rPr>
              <a:t>A</a:t>
            </a:r>
            <a:r>
              <a:rPr lang="en-US" sz="2000" smtClean="0">
                <a:solidFill>
                  <a:srgbClr val="000000"/>
                </a:solidFill>
              </a:rPr>
              <a:t> and </a:t>
            </a:r>
            <a:r>
              <a:rPr lang="en-US" sz="2000" i="1" smtClean="0">
                <a:solidFill>
                  <a:srgbClr val="000000"/>
                </a:solidFill>
              </a:rPr>
              <a:t>B</a:t>
            </a:r>
            <a:r>
              <a:rPr lang="en-US" sz="2000" smtClean="0">
                <a:solidFill>
                  <a:srgbClr val="000000"/>
                </a:solidFill>
              </a:rPr>
              <a:t> are </a:t>
            </a:r>
            <a:r>
              <a:rPr lang="en-US" sz="2000" b="1" smtClean="0">
                <a:solidFill>
                  <a:srgbClr val="800000"/>
                </a:solidFill>
              </a:rPr>
              <a:t>independent</a:t>
            </a:r>
            <a:r>
              <a:rPr lang="en-US" sz="2000" smtClean="0">
                <a:solidFill>
                  <a:srgbClr val="8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if knowing that one occurs does not change the probability that the other occurs. If </a:t>
            </a:r>
            <a:r>
              <a:rPr lang="en-US" sz="2000" i="1" smtClean="0">
                <a:solidFill>
                  <a:srgbClr val="000000"/>
                </a:solidFill>
              </a:rPr>
              <a:t>A</a:t>
            </a:r>
            <a:r>
              <a:rPr lang="en-US" sz="2000" smtClean="0">
                <a:solidFill>
                  <a:srgbClr val="000000"/>
                </a:solidFill>
              </a:rPr>
              <a:t> and </a:t>
            </a:r>
            <a:r>
              <a:rPr lang="en-US" sz="2000" i="1" smtClean="0">
                <a:solidFill>
                  <a:srgbClr val="000000"/>
                </a:solidFill>
              </a:rPr>
              <a:t>B</a:t>
            </a:r>
            <a:r>
              <a:rPr lang="en-US" sz="2000" smtClean="0">
                <a:solidFill>
                  <a:srgbClr val="000000"/>
                </a:solidFill>
              </a:rPr>
              <a:t> are independent:</a:t>
            </a:r>
          </a:p>
          <a:p>
            <a:pPr algn="ctr">
              <a:buFont typeface="Monotype Sorts" charset="2"/>
              <a:buNone/>
              <a:defRPr/>
            </a:pP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A</a:t>
            </a:r>
            <a:r>
              <a:rPr lang="en-US" sz="2000" b="1" smtClean="0"/>
              <a:t> and </a:t>
            </a:r>
            <a:r>
              <a:rPr lang="en-US" sz="2000" b="1" i="1" smtClean="0"/>
              <a:t>B</a:t>
            </a:r>
            <a:r>
              <a:rPr lang="en-US" sz="2000" b="1" smtClean="0"/>
              <a:t>) =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A</a:t>
            </a:r>
            <a:r>
              <a:rPr lang="en-US" sz="2000" b="1" smtClean="0"/>
              <a:t>) </a:t>
            </a:r>
            <a:r>
              <a:rPr lang="en-US" sz="2000" b="1" smtClean="0">
                <a:sym typeface="Symbol" charset="2"/>
              </a:rPr>
              <a:t>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B</a:t>
            </a:r>
            <a:r>
              <a:rPr lang="en-US" sz="2000" b="1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0364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539" y="820946"/>
            <a:ext cx="78756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HW:  Read section 5.1 and do the following:</a:t>
            </a:r>
          </a:p>
          <a:p>
            <a:r>
              <a:rPr lang="en-US" sz="2400" b="1" dirty="0" smtClean="0"/>
              <a:t>#5.1 simulate the toss of a coin 20 times using Table B</a:t>
            </a:r>
          </a:p>
          <a:p>
            <a:r>
              <a:rPr lang="en-US" sz="2400" b="1" dirty="0" smtClean="0"/>
              <a:t>Simulate “toss a fair coin until the first H appears”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using Table B – repeat this simulation 20 times and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email the results to me by </a:t>
            </a:r>
            <a:r>
              <a:rPr lang="en-US" sz="2400" b="1" dirty="0" smtClean="0"/>
              <a:t>Friday at 6:00 am in</a:t>
            </a:r>
            <a:endParaRPr lang="en-US" sz="2400" b="1" dirty="0" smtClean="0"/>
          </a:p>
          <a:p>
            <a:r>
              <a:rPr lang="en-US" sz="2400" b="1" dirty="0" smtClean="0"/>
              <a:t>  a .</a:t>
            </a:r>
            <a:r>
              <a:rPr lang="en-US" sz="2400" b="1" dirty="0" err="1" smtClean="0"/>
              <a:t>csv</a:t>
            </a:r>
            <a:r>
              <a:rPr lang="en-US" sz="2400" b="1" dirty="0" smtClean="0"/>
              <a:t> or .</a:t>
            </a:r>
            <a:r>
              <a:rPr lang="en-US" sz="2400" b="1" dirty="0" err="1" smtClean="0"/>
              <a:t>jmp</a:t>
            </a:r>
            <a:r>
              <a:rPr lang="en-US" sz="2400" b="1" dirty="0" smtClean="0"/>
              <a:t> or .</a:t>
            </a:r>
            <a:r>
              <a:rPr lang="en-US" sz="2400" b="1" dirty="0" err="1" smtClean="0"/>
              <a:t>xls</a:t>
            </a:r>
            <a:r>
              <a:rPr lang="en-US" sz="2400" b="1" dirty="0" smtClean="0"/>
              <a:t> </a:t>
            </a:r>
            <a:r>
              <a:rPr lang="en-US" sz="2400" b="1" dirty="0" smtClean="0"/>
              <a:t>file ( or in the email one line at a time )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81839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457200" y="925513"/>
            <a:ext cx="84121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Wingdings" charset="2"/>
              <a:buNone/>
            </a:pPr>
            <a:r>
              <a:rPr lang="en-US" sz="2000">
                <a:solidFill>
                  <a:srgbClr val="000000"/>
                </a:solidFill>
              </a:rPr>
              <a:t>Chance behavior is unpredictable in the short run, but has a regular and predictable pattern in the long run.</a:t>
            </a:r>
          </a:p>
          <a:p>
            <a:pPr lvl="1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000">
              <a:cs typeface="Arial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Monotype Sorts" charset="2"/>
              <a:buNone/>
            </a:pPr>
            <a:endParaRPr lang="en-US" sz="2000">
              <a:cs typeface="Arial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F7BCE846-EF98-4FB8-AE35-E60E4A196B9A}" type="slidenum">
              <a:rPr lang="en-US" sz="1200">
                <a:solidFill>
                  <a:schemeClr val="accent1"/>
                </a:solidFill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6563" y="161925"/>
            <a:ext cx="7192962" cy="690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Arial" charset="0"/>
              </a:rPr>
              <a:t>The Language of Probability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1363" y="1727200"/>
            <a:ext cx="7716837" cy="2339975"/>
          </a:xfrm>
          <a:prstGeom prst="rect">
            <a:avLst/>
          </a:prstGeom>
          <a:solidFill>
            <a:srgbClr val="EAEDCB"/>
          </a:solidFill>
          <a:ln w="10000">
            <a:solidFill>
              <a:srgbClr val="D2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6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We call a phenomenon </a:t>
            </a:r>
            <a:r>
              <a:rPr lang="en-US" sz="2000" b="1" dirty="0" smtClean="0">
                <a:solidFill>
                  <a:srgbClr val="800000"/>
                </a:solidFill>
              </a:rPr>
              <a:t>random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if individual outcomes are uncertain but there is nonetheless a regular distribution of outcomes in a large number of repetitions.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 smtClean="0">
                <a:solidFill>
                  <a:srgbClr val="800000"/>
                </a:solidFill>
              </a:rPr>
              <a:t>probability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of any outcome of a chance process is the proportion of times the outcome would occur in a very long series of repetitions – </a:t>
            </a:r>
            <a:r>
              <a:rPr lang="en-US" sz="2000" b="1" dirty="0" smtClean="0">
                <a:solidFill>
                  <a:srgbClr val="000000"/>
                </a:solidFill>
              </a:rPr>
              <a:t>relative frequency!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8800" y="4229100"/>
            <a:ext cx="8001000" cy="2506663"/>
            <a:chOff x="635000" y="4590370"/>
            <a:chExt cx="7500938" cy="2216830"/>
          </a:xfrm>
        </p:grpSpPr>
        <p:pic>
          <p:nvPicPr>
            <p:cNvPr id="17415" name="Picture 7" descr="P5.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260" y="4590370"/>
              <a:ext cx="1339100" cy="2015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5" descr="F5.01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4590370"/>
              <a:ext cx="2781300" cy="221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6" descr="F5.01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360" y="4590370"/>
              <a:ext cx="3298578" cy="2200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6253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93725" y="304800"/>
            <a:ext cx="6088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600">
                <a:solidFill>
                  <a:schemeClr val="accent1"/>
                </a:solidFill>
                <a:cs typeface="Arial" charset="0"/>
              </a:rPr>
              <a:t>Thinking about Randomness</a:t>
            </a:r>
          </a:p>
        </p:txBody>
      </p:sp>
      <p:pic>
        <p:nvPicPr>
          <p:cNvPr id="18435" name="Picture 3" descr="figure-09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813050"/>
            <a:ext cx="45148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094038"/>
            <a:ext cx="1546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7957" name="Text Box 5"/>
          <p:cNvSpPr txBox="1">
            <a:spLocks noChangeArrowheads="1"/>
          </p:cNvSpPr>
          <p:nvPr/>
        </p:nvSpPr>
        <p:spPr bwMode="auto">
          <a:xfrm>
            <a:off x="593725" y="1135063"/>
            <a:ext cx="8016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+mn-ea"/>
              </a:rPr>
              <a:t>The result of any single coin toss is random.  But the result over many tosses is predictable, as long as the trials are </a:t>
            </a:r>
            <a:r>
              <a:rPr lang="en-US" sz="2000" b="1" dirty="0">
                <a:ea typeface="+mn-ea"/>
              </a:rPr>
              <a:t>independent</a:t>
            </a:r>
            <a:r>
              <a:rPr lang="en-US" sz="2000" dirty="0">
                <a:ea typeface="+mn-ea"/>
              </a:rPr>
              <a:t> (i.e., the outcome of a new coin flip is not influenced by the result of the previous flip).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140200" y="4930775"/>
            <a:ext cx="1962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b="1"/>
              <a:t>First series of tosses</a:t>
            </a:r>
          </a:p>
          <a:p>
            <a:pPr eaLnBrk="1" hangingPunct="1"/>
            <a:r>
              <a:rPr lang="en-US" sz="1400" b="1"/>
              <a:t>Second series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3886200" y="5110163"/>
            <a:ext cx="2746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3886200" y="5338763"/>
            <a:ext cx="2746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61" name="Text Box 9"/>
          <p:cNvSpPr txBox="1">
            <a:spLocks noChangeArrowheads="1"/>
          </p:cNvSpPr>
          <p:nvPr/>
        </p:nvSpPr>
        <p:spPr bwMode="auto">
          <a:xfrm>
            <a:off x="6875463" y="4578350"/>
            <a:ext cx="1981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The probability of heads is 0.5 = the proportion of times you get heads in many repeated trials.</a:t>
            </a:r>
          </a:p>
        </p:txBody>
      </p:sp>
      <p:sp>
        <p:nvSpPr>
          <p:cNvPr id="1844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3385244-0F45-4B6B-8264-920922D96478}" type="slidenum">
              <a:rPr lang="en-US" sz="1200">
                <a:solidFill>
                  <a:schemeClr val="accent1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0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7" grpId="0"/>
      <p:bldP spid="12779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457200" y="265113"/>
            <a:ext cx="6508750" cy="1792287"/>
          </a:xfrm>
        </p:spPr>
        <p:txBody>
          <a:bodyPr anchor="t"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5.2 Probability Models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6508750" cy="4664075"/>
          </a:xfrm>
        </p:spPr>
        <p:txBody>
          <a:bodyPr/>
          <a:lstStyle/>
          <a:p>
            <a:pPr eaLnBrk="1" hangingPunct="1">
              <a:buSzPct val="110000"/>
              <a:buFont typeface="Wingdings" charset="2"/>
              <a:buChar char="§"/>
            </a:pPr>
            <a:r>
              <a:rPr lang="en-US" sz="2400" smtClean="0">
                <a:solidFill>
                  <a:schemeClr val="accent1"/>
                </a:solidFill>
                <a:ea typeface="ＭＳ Ｐゴシック" charset="-128"/>
              </a:rPr>
              <a:t>Sample Spaces</a:t>
            </a:r>
          </a:p>
          <a:p>
            <a:pPr eaLnBrk="1" hangingPunct="1">
              <a:buSzPct val="110000"/>
              <a:buFont typeface="Wingdings" charset="2"/>
              <a:buChar char="§"/>
            </a:pPr>
            <a:r>
              <a:rPr lang="en-US" sz="2400" smtClean="0">
                <a:solidFill>
                  <a:schemeClr val="accent1"/>
                </a:solidFill>
                <a:ea typeface="ＭＳ Ｐゴシック" charset="-128"/>
              </a:rPr>
              <a:t>Probability Rules</a:t>
            </a:r>
          </a:p>
          <a:p>
            <a:pPr eaLnBrk="1" hangingPunct="1">
              <a:buSzPct val="110000"/>
              <a:buFont typeface="Wingdings" charset="2"/>
              <a:buChar char="§"/>
            </a:pPr>
            <a:r>
              <a:rPr lang="en-US" sz="2400" smtClean="0">
                <a:solidFill>
                  <a:schemeClr val="accent1"/>
                </a:solidFill>
                <a:ea typeface="ＭＳ Ｐゴシック" charset="-128"/>
              </a:rPr>
              <a:t>Assigning Probabilities</a:t>
            </a:r>
          </a:p>
          <a:p>
            <a:pPr eaLnBrk="1" hangingPunct="1">
              <a:buSzPct val="110000"/>
              <a:buFont typeface="Wingdings" charset="2"/>
              <a:buChar char="§"/>
            </a:pPr>
            <a:r>
              <a:rPr lang="en-US" sz="2400" smtClean="0">
                <a:solidFill>
                  <a:schemeClr val="accent1"/>
                </a:solidFill>
                <a:ea typeface="ＭＳ Ｐゴシック" charset="-128"/>
              </a:rPr>
              <a:t>Independence and the Multiplication Rule</a:t>
            </a:r>
          </a:p>
        </p:txBody>
      </p:sp>
      <p:sp>
        <p:nvSpPr>
          <p:cNvPr id="19460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2789B4-6526-475B-B997-B196DFE5F29B}" type="slidenum">
              <a:rPr lang="en-US">
                <a:solidFill>
                  <a:schemeClr val="accent1"/>
                </a:solidFill>
              </a:rPr>
              <a:pPr eaLnBrk="1" hangingPunct="1"/>
              <a:t>4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624C37C-B445-4321-BBDC-3C4FBEBF31A9}" type="slidenum">
              <a:rPr lang="en-US" sz="1200">
                <a:solidFill>
                  <a:schemeClr val="accent1"/>
                </a:solidFill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0713" y="203200"/>
            <a:ext cx="7151687" cy="7715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Arial" charset="0"/>
              </a:rPr>
              <a:t>Probability Models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635000" y="1355725"/>
            <a:ext cx="810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2"/>
              <a:buNone/>
            </a:pPr>
            <a:r>
              <a:rPr lang="en-US" sz="2000">
                <a:solidFill>
                  <a:srgbClr val="000000"/>
                </a:solidFill>
              </a:rPr>
              <a:t>Descriptions of chance behavior contain two parts: a list of possible outcomes and a probability for each outcome.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4875" y="2562225"/>
            <a:ext cx="7375525" cy="2954338"/>
          </a:xfrm>
          <a:prstGeom prst="rect">
            <a:avLst/>
          </a:prstGeom>
          <a:solidFill>
            <a:srgbClr val="EAEDCB"/>
          </a:solidFill>
          <a:ln w="10000">
            <a:solidFill>
              <a:srgbClr val="D2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6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 smtClean="0">
                <a:solidFill>
                  <a:srgbClr val="800000"/>
                </a:solidFill>
              </a:rPr>
              <a:t>sample space </a:t>
            </a:r>
            <a:r>
              <a:rPr lang="en-US" sz="2000" b="1" i="1" dirty="0" smtClean="0">
                <a:solidFill>
                  <a:srgbClr val="800000"/>
                </a:solidFill>
              </a:rPr>
              <a:t>S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of a chance process is the set of all possible outcomes.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An </a:t>
            </a:r>
            <a:r>
              <a:rPr lang="en-US" sz="2000" b="1" dirty="0" smtClean="0">
                <a:solidFill>
                  <a:srgbClr val="800000"/>
                </a:solidFill>
              </a:rPr>
              <a:t>event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is an outcome or a set of outcomes of a random phenomenon. That is, an event is a subset of the sample space.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b="1" dirty="0" smtClean="0">
                <a:solidFill>
                  <a:srgbClr val="800000"/>
                </a:solidFill>
              </a:rPr>
              <a:t>probability model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is a description of some chance process that consists of two parts: a sample space </a:t>
            </a:r>
            <a:r>
              <a:rPr lang="en-US" sz="2000" i="1" dirty="0" smtClean="0">
                <a:solidFill>
                  <a:srgbClr val="000000"/>
                </a:solidFill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 and a probability for each outcome.</a:t>
            </a:r>
          </a:p>
        </p:txBody>
      </p:sp>
    </p:spTree>
    <p:extLst>
      <p:ext uri="{BB962C8B-B14F-4D97-AF65-F5344CB8AC3E}">
        <p14:creationId xmlns:p14="http://schemas.microsoft.com/office/powerpoint/2010/main" val="20919716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2E7EABA7-C368-4041-B082-9825FAA1BD5C}" type="slidenum">
              <a:rPr lang="en-US" sz="1200">
                <a:solidFill>
                  <a:schemeClr val="accent1"/>
                </a:solidFill>
              </a:rPr>
              <a:pPr eaLnBrk="1" hangingPunct="1">
                <a:lnSpc>
                  <a:spcPct val="80000"/>
                </a:lnSpc>
              </a:pPr>
              <a:t>6</a:t>
            </a:fld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93675"/>
            <a:ext cx="7239000" cy="78263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Arial" charset="0"/>
              </a:rPr>
              <a:t>Probability Models</a:t>
            </a:r>
          </a:p>
        </p:txBody>
      </p:sp>
      <p:pic>
        <p:nvPicPr>
          <p:cNvPr id="6" name="Picture 5" descr="F5.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274888"/>
            <a:ext cx="76327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5100" y="3136900"/>
            <a:ext cx="2654300" cy="3530600"/>
            <a:chOff x="165100" y="3136900"/>
            <a:chExt cx="2654300" cy="3530600"/>
          </a:xfrm>
        </p:grpSpPr>
        <p:sp>
          <p:nvSpPr>
            <p:cNvPr id="8" name="Cloud 7"/>
            <p:cNvSpPr>
              <a:spLocks/>
            </p:cNvSpPr>
            <p:nvPr/>
          </p:nvSpPr>
          <p:spPr bwMode="auto">
            <a:xfrm>
              <a:off x="330200" y="5202238"/>
              <a:ext cx="2489200" cy="1465262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2147483647 w 43200"/>
                <a:gd name="T7" fmla="*/ 2147483647 h 43200"/>
                <a:gd name="T8" fmla="*/ 2147483647 w 43200"/>
                <a:gd name="T9" fmla="*/ 2147483647 h 43200"/>
                <a:gd name="T10" fmla="*/ 2147483647 w 43200"/>
                <a:gd name="T11" fmla="*/ 2147483647 h 43200"/>
                <a:gd name="T12" fmla="*/ 2147483647 w 43200"/>
                <a:gd name="T13" fmla="*/ 2147483647 h 43200"/>
                <a:gd name="T14" fmla="*/ 2147483647 w 43200"/>
                <a:gd name="T15" fmla="*/ 2147483647 h 43200"/>
                <a:gd name="T16" fmla="*/ 2147483647 w 43200"/>
                <a:gd name="T17" fmla="*/ 2147483647 h 43200"/>
                <a:gd name="T18" fmla="*/ 2147483647 w 43200"/>
                <a:gd name="T19" fmla="*/ 2147483647 h 43200"/>
                <a:gd name="T20" fmla="*/ 2147483647 w 43200"/>
                <a:gd name="T21" fmla="*/ 2147483647 h 43200"/>
                <a:gd name="T22" fmla="*/ 2147483647 w 43200"/>
                <a:gd name="T23" fmla="*/ 2147483647 h 43200"/>
                <a:gd name="T24" fmla="*/ 2147483647 w 43200"/>
                <a:gd name="T25" fmla="*/ 2147483647 h 43200"/>
                <a:gd name="T26" fmla="*/ 2147483647 w 43200"/>
                <a:gd name="T27" fmla="*/ 2147483647 h 43200"/>
                <a:gd name="T28" fmla="*/ 2147483647 w 43200"/>
                <a:gd name="T29" fmla="*/ 2147483647 h 43200"/>
                <a:gd name="T30" fmla="*/ 2147483647 w 43200"/>
                <a:gd name="T31" fmla="*/ 2147483647 h 43200"/>
                <a:gd name="T32" fmla="*/ 2147483647 w 43200"/>
                <a:gd name="T33" fmla="*/ 2147483647 h 43200"/>
                <a:gd name="T34" fmla="*/ 2147483647 w 43200"/>
                <a:gd name="T35" fmla="*/ 2147483647 h 43200"/>
                <a:gd name="T36" fmla="*/ 2147483647 w 43200"/>
                <a:gd name="T37" fmla="*/ 2147483647 h 43200"/>
                <a:gd name="T38" fmla="*/ 2147483647 w 43200"/>
                <a:gd name="T39" fmla="*/ 2147483647 h 43200"/>
                <a:gd name="T40" fmla="*/ 2147483647 w 43200"/>
                <a:gd name="T41" fmla="*/ 2147483647 h 43200"/>
                <a:gd name="T42" fmla="*/ 2147483647 w 43200"/>
                <a:gd name="T43" fmla="*/ 2147483647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200"/>
                <a:gd name="T67" fmla="*/ 0 h 43200"/>
                <a:gd name="T68" fmla="*/ 43200 w 43200"/>
                <a:gd name="T69" fmla="*/ 43200 h 432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D2DA7A"/>
            </a:solidFill>
            <a:ln w="10000">
              <a:solidFill>
                <a:srgbClr val="D2DA7A"/>
              </a:solidFill>
              <a:miter lim="800000"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latin typeface="+mn-lt"/>
                  <a:ea typeface="+mn-ea"/>
                </a:rPr>
                <a:t>Sample Space</a:t>
              </a:r>
            </a:p>
            <a:p>
              <a:pPr algn="ctr">
                <a:defRPr/>
              </a:pPr>
              <a:r>
                <a:rPr lang="en-US" sz="1600" b="1" dirty="0">
                  <a:latin typeface="+mn-lt"/>
                  <a:ea typeface="+mn-ea"/>
                </a:rPr>
                <a:t>36 Outcomes</a:t>
              </a:r>
            </a:p>
          </p:txBody>
        </p:sp>
        <p:sp>
          <p:nvSpPr>
            <p:cNvPr id="10" name="Curved Right Arrow 9"/>
            <p:cNvSpPr>
              <a:spLocks noChangeArrowheads="1"/>
            </p:cNvSpPr>
            <p:nvPr/>
          </p:nvSpPr>
          <p:spPr bwMode="auto">
            <a:xfrm>
              <a:off x="165100" y="3136900"/>
              <a:ext cx="685800" cy="2489200"/>
            </a:xfrm>
            <a:prstGeom prst="curvedRightArrow">
              <a:avLst>
                <a:gd name="adj1" fmla="val 25004"/>
                <a:gd name="adj2" fmla="val 50008"/>
                <a:gd name="adj3" fmla="val 25000"/>
              </a:avLst>
            </a:prstGeom>
            <a:solidFill>
              <a:srgbClr val="B88472"/>
            </a:solidFill>
            <a:ln w="10000">
              <a:solidFill>
                <a:srgbClr val="B88472"/>
              </a:solidFill>
              <a:miter lim="800000"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1" name="Cloud 10"/>
          <p:cNvSpPr>
            <a:spLocks/>
          </p:cNvSpPr>
          <p:nvPr/>
        </p:nvSpPr>
        <p:spPr bwMode="auto">
          <a:xfrm>
            <a:off x="2819400" y="5294313"/>
            <a:ext cx="4689475" cy="146526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+mn-lt"/>
                <a:ea typeface="+mn-ea"/>
              </a:rPr>
              <a:t>Since the dice are fair, each outcome is equally likely.</a:t>
            </a:r>
          </a:p>
          <a:p>
            <a:pPr algn="ctr">
              <a:defRPr/>
            </a:pPr>
            <a:r>
              <a:rPr lang="en-US" sz="1600" b="1" dirty="0">
                <a:latin typeface="+mn-lt"/>
                <a:ea typeface="+mn-ea"/>
              </a:rPr>
              <a:t>Each outcome has probability 1/36.</a:t>
            </a: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533400" y="1270000"/>
            <a:ext cx="8412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u="sng">
                <a:solidFill>
                  <a:schemeClr val="accent1"/>
                </a:solidFill>
              </a:rPr>
              <a:t>Example</a:t>
            </a:r>
            <a:r>
              <a:rPr lang="en-US" b="1">
                <a:solidFill>
                  <a:schemeClr val="accent1"/>
                </a:solidFill>
              </a:rPr>
              <a:t>: </a:t>
            </a:r>
            <a:r>
              <a:rPr lang="en-US">
                <a:solidFill>
                  <a:srgbClr val="000000"/>
                </a:solidFill>
              </a:rPr>
              <a:t>Give a probability model for the chance process of rolling two fair, six-sided dice―one that’</a:t>
            </a:r>
            <a:r>
              <a:rPr lang="en-US" altLang="ja-JP">
                <a:solidFill>
                  <a:srgbClr val="000000"/>
                </a:solidFill>
              </a:rPr>
              <a:t>s red and one that’s green.</a:t>
            </a:r>
            <a:endParaRPr lang="en-US" altLang="ja-JP" b="1">
              <a:solidFill>
                <a:srgbClr val="000000"/>
              </a:solidFill>
            </a:endParaRP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80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30C41A87-57D1-4CC5-AB24-32BD58418624}" type="slidenum">
              <a:rPr lang="en-US" sz="1200">
                <a:solidFill>
                  <a:schemeClr val="accent1"/>
                </a:solidFill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2253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52400"/>
            <a:ext cx="7248525" cy="690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charset="-128"/>
                <a:cs typeface="Arial" charset="0"/>
              </a:rPr>
              <a:t>Probability Rules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875" y="985838"/>
            <a:ext cx="8077200" cy="2400300"/>
          </a:xfrm>
          <a:prstGeom prst="rect">
            <a:avLst/>
          </a:prstGeom>
          <a:solidFill>
            <a:srgbClr val="EEEFD6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Tw Cen MT" charset="0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Any probability is a number between 0 and 1.</a:t>
            </a:r>
          </a:p>
          <a:p>
            <a:pPr eaLnBrk="1" hangingPunct="1">
              <a:spcAft>
                <a:spcPts val="1200"/>
              </a:spcAft>
              <a:buFont typeface="Tw Cen MT" charset="0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All possible outcomes taken together must sum to probability 1.</a:t>
            </a:r>
          </a:p>
          <a:p>
            <a:pPr eaLnBrk="1" hangingPunct="1">
              <a:spcAft>
                <a:spcPts val="1200"/>
              </a:spcAft>
              <a:buFont typeface="Tw Cen MT" charset="0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If two events have no outcomes in common, the probability that one or the other occurs is the sum of their individual probabilities.</a:t>
            </a:r>
          </a:p>
          <a:p>
            <a:pPr eaLnBrk="1" hangingPunct="1">
              <a:spcAft>
                <a:spcPts val="1200"/>
              </a:spcAft>
              <a:buFont typeface="Tw Cen MT" charset="0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probability that an event does not occur is 1 minus the probability that the event does occur.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68313" y="3627438"/>
            <a:ext cx="8210550" cy="2554287"/>
          </a:xfrm>
          <a:prstGeom prst="rect">
            <a:avLst/>
          </a:prstGeom>
          <a:solidFill>
            <a:srgbClr val="CAE8F9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b="1" smtClean="0"/>
              <a:t>Rule 1.</a:t>
            </a:r>
            <a:r>
              <a:rPr lang="en-US" sz="2000" smtClean="0"/>
              <a:t> The probability </a:t>
            </a:r>
            <a:r>
              <a:rPr lang="en-US" sz="2000" i="1" smtClean="0"/>
              <a:t>P</a:t>
            </a:r>
            <a:r>
              <a:rPr lang="en-US" sz="2000" smtClean="0"/>
              <a:t>(</a:t>
            </a:r>
            <a:r>
              <a:rPr lang="en-US" sz="2000" i="1" smtClean="0"/>
              <a:t>A</a:t>
            </a:r>
            <a:r>
              <a:rPr lang="en-US" sz="2000" smtClean="0"/>
              <a:t>) of any event </a:t>
            </a:r>
            <a:r>
              <a:rPr lang="en-US" sz="2000" i="1" smtClean="0"/>
              <a:t>A</a:t>
            </a:r>
            <a:r>
              <a:rPr lang="en-US" sz="2000" smtClean="0"/>
              <a:t> satisfies  </a:t>
            </a:r>
            <a:r>
              <a:rPr lang="en-US" sz="2000" b="1" smtClean="0"/>
              <a:t>0 ≤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A</a:t>
            </a:r>
            <a:r>
              <a:rPr lang="en-US" sz="2000" b="1" smtClean="0"/>
              <a:t>) ≤ 1.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b="1" smtClean="0"/>
              <a:t>Rule 2.</a:t>
            </a:r>
            <a:r>
              <a:rPr lang="en-US" sz="2000" smtClean="0"/>
              <a:t> If </a:t>
            </a:r>
            <a:r>
              <a:rPr lang="en-US" sz="2000" i="1" smtClean="0"/>
              <a:t>S</a:t>
            </a:r>
            <a:r>
              <a:rPr lang="en-US" sz="2000" smtClean="0"/>
              <a:t> is the sample space in a probability model, then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S</a:t>
            </a:r>
            <a:r>
              <a:rPr lang="en-US" sz="2000" b="1" smtClean="0"/>
              <a:t>) = 1.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b="1" smtClean="0"/>
              <a:t>Rule 3. </a:t>
            </a:r>
            <a:r>
              <a:rPr lang="en-US" sz="2000" smtClean="0"/>
              <a:t>If </a:t>
            </a:r>
            <a:r>
              <a:rPr lang="en-US" sz="2000" i="1" smtClean="0"/>
              <a:t>A </a:t>
            </a:r>
            <a:r>
              <a:rPr lang="en-US" sz="2000" smtClean="0"/>
              <a:t>and </a:t>
            </a:r>
            <a:r>
              <a:rPr lang="en-US" sz="2000" i="1" smtClean="0"/>
              <a:t>B </a:t>
            </a:r>
            <a:r>
              <a:rPr lang="en-US" sz="2000" smtClean="0"/>
              <a:t>are </a:t>
            </a:r>
            <a:r>
              <a:rPr lang="en-US" sz="2000" b="1" smtClean="0">
                <a:solidFill>
                  <a:srgbClr val="800000"/>
                </a:solidFill>
              </a:rPr>
              <a:t>disjoint</a:t>
            </a:r>
            <a:r>
              <a:rPr lang="en-US" sz="2000" b="1" smtClean="0">
                <a:solidFill>
                  <a:srgbClr val="76330A"/>
                </a:solidFill>
              </a:rPr>
              <a:t>,</a:t>
            </a:r>
            <a:r>
              <a:rPr lang="en-US" sz="2000" smtClean="0"/>
              <a:t> 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A </a:t>
            </a:r>
            <a:r>
              <a:rPr lang="en-US" sz="2000" b="1" smtClean="0"/>
              <a:t>or </a:t>
            </a:r>
            <a:r>
              <a:rPr lang="en-US" sz="2000" b="1" i="1" smtClean="0"/>
              <a:t>B</a:t>
            </a:r>
            <a:r>
              <a:rPr lang="en-US" sz="2000" b="1" smtClean="0"/>
              <a:t>) =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A</a:t>
            </a:r>
            <a:r>
              <a:rPr lang="en-US" sz="2000" b="1" smtClean="0"/>
              <a:t>) +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B</a:t>
            </a:r>
            <a:r>
              <a:rPr lang="en-US" sz="2000" b="1" smtClean="0"/>
              <a:t>).</a:t>
            </a:r>
            <a:r>
              <a:rPr lang="en-US" sz="2000" smtClean="0"/>
              <a:t> </a:t>
            </a:r>
            <a:endParaRPr lang="en-US" sz="2000" b="1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b="1" smtClean="0"/>
              <a:t>		</a:t>
            </a:r>
            <a:r>
              <a:rPr lang="en-US" sz="2000" smtClean="0"/>
              <a:t>This is the </a:t>
            </a:r>
            <a:r>
              <a:rPr lang="en-US" sz="2000" b="1" smtClean="0">
                <a:solidFill>
                  <a:srgbClr val="800000"/>
                </a:solidFill>
              </a:rPr>
              <a:t>addition rule for disjoint events</a:t>
            </a:r>
            <a:r>
              <a:rPr lang="en-US" sz="2000" b="1" smtClean="0">
                <a:solidFill>
                  <a:srgbClr val="990000"/>
                </a:solidFill>
              </a:rPr>
              <a:t>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b="1" smtClean="0"/>
              <a:t>Rule 4:</a:t>
            </a:r>
            <a:r>
              <a:rPr lang="en-US" sz="2000" b="1" i="1" smtClean="0"/>
              <a:t> </a:t>
            </a:r>
            <a:r>
              <a:rPr lang="en-US" sz="2000" smtClean="0"/>
              <a:t>The </a:t>
            </a:r>
            <a:r>
              <a:rPr lang="en-US" sz="2000" b="1" smtClean="0">
                <a:solidFill>
                  <a:srgbClr val="800000"/>
                </a:solidFill>
              </a:rPr>
              <a:t>complement </a:t>
            </a:r>
            <a:r>
              <a:rPr lang="en-US" sz="2000" smtClean="0"/>
              <a:t>of any event </a:t>
            </a:r>
            <a:r>
              <a:rPr lang="en-US" sz="2000" i="1" smtClean="0"/>
              <a:t>A </a:t>
            </a:r>
            <a:r>
              <a:rPr lang="en-US" sz="2000" smtClean="0"/>
              <a:t>is the event that </a:t>
            </a:r>
            <a:r>
              <a:rPr lang="en-US" sz="2000" i="1" smtClean="0"/>
              <a:t>A</a:t>
            </a:r>
            <a:r>
              <a:rPr lang="en-US" sz="2000" smtClean="0"/>
              <a:t> does not occur, written </a:t>
            </a:r>
            <a:r>
              <a:rPr lang="en-US" sz="2000" i="1" smtClean="0"/>
              <a:t>A</a:t>
            </a:r>
            <a:r>
              <a:rPr lang="en-US" sz="2000" i="1" baseline="30000" smtClean="0"/>
              <a:t>C</a:t>
            </a:r>
            <a:r>
              <a:rPr lang="en-US" sz="2000" smtClean="0"/>
              <a:t>.  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A</a:t>
            </a:r>
            <a:r>
              <a:rPr lang="en-US" sz="2000" b="1" baseline="30000" smtClean="0"/>
              <a:t>C</a:t>
            </a:r>
            <a:r>
              <a:rPr lang="en-US" sz="2000" b="1" smtClean="0"/>
              <a:t>) = 1 – </a:t>
            </a:r>
            <a:r>
              <a:rPr lang="en-US" sz="2000" b="1" i="1" smtClean="0"/>
              <a:t>P</a:t>
            </a:r>
            <a:r>
              <a:rPr lang="en-US" sz="2000" b="1" smtClean="0"/>
              <a:t>(</a:t>
            </a:r>
            <a:r>
              <a:rPr lang="en-US" sz="2000" b="1" i="1" smtClean="0"/>
              <a:t>A</a:t>
            </a:r>
            <a:r>
              <a:rPr lang="en-US" sz="2000" b="1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545432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313D517C-F9C9-4696-9F16-066FD44704A8}" type="slidenum">
              <a:rPr lang="en-US" sz="1200">
                <a:solidFill>
                  <a:schemeClr val="accent1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1925"/>
            <a:ext cx="7183437" cy="71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charset="-128"/>
                <a:cs typeface="Arial" charset="0"/>
              </a:rPr>
              <a:t>Venn Diagrams</a:t>
            </a:r>
          </a:p>
        </p:txBody>
      </p:sp>
      <p:sp>
        <p:nvSpPr>
          <p:cNvPr id="24580" name="Vertical Text Placeholder 2"/>
          <p:cNvSpPr txBox="1">
            <a:spLocks/>
          </p:cNvSpPr>
          <p:nvPr/>
        </p:nvSpPr>
        <p:spPr bwMode="auto">
          <a:xfrm>
            <a:off x="357188" y="1125538"/>
            <a:ext cx="86360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sz="2000">
                <a:solidFill>
                  <a:srgbClr val="000000"/>
                </a:solidFill>
              </a:rPr>
              <a:t>Sometimes, it is helpful to draw a picture to display relations among several events. A picture that shows the sample space </a:t>
            </a:r>
            <a:r>
              <a:rPr lang="en-US" sz="2000" i="1">
                <a:solidFill>
                  <a:srgbClr val="000000"/>
                </a:solidFill>
              </a:rPr>
              <a:t>S</a:t>
            </a:r>
            <a:r>
              <a:rPr lang="en-US" sz="2000">
                <a:solidFill>
                  <a:srgbClr val="000000"/>
                </a:solidFill>
              </a:rPr>
              <a:t> as a rectangular area and events as areas within </a:t>
            </a:r>
            <a:r>
              <a:rPr lang="en-US" sz="2000" i="1">
                <a:solidFill>
                  <a:srgbClr val="000000"/>
                </a:solidFill>
              </a:rPr>
              <a:t>S</a:t>
            </a:r>
            <a:r>
              <a:rPr lang="en-US" sz="2000">
                <a:solidFill>
                  <a:srgbClr val="000000"/>
                </a:solidFill>
              </a:rPr>
              <a:t> is called a </a:t>
            </a:r>
            <a:r>
              <a:rPr lang="en-US" sz="2000" b="1">
                <a:solidFill>
                  <a:srgbClr val="800000"/>
                </a:solidFill>
              </a:rPr>
              <a:t>Venn diagram</a:t>
            </a:r>
            <a:r>
              <a:rPr lang="en-US" sz="2000" b="1">
                <a:solidFill>
                  <a:srgbClr val="990000"/>
                </a:solidFill>
              </a:rPr>
              <a:t>.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774950"/>
            <a:ext cx="4040188" cy="3581400"/>
            <a:chOff x="191" y="1248"/>
            <a:chExt cx="2545" cy="2256"/>
          </a:xfrm>
        </p:grpSpPr>
        <p:pic>
          <p:nvPicPr>
            <p:cNvPr id="2458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705"/>
              <a:ext cx="2545" cy="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528" y="1248"/>
              <a:ext cx="18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Two disjoint events: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3588" y="2301875"/>
            <a:ext cx="4419600" cy="4054475"/>
            <a:chOff x="2832" y="950"/>
            <a:chExt cx="2784" cy="2554"/>
          </a:xfrm>
        </p:grpSpPr>
        <p:pic>
          <p:nvPicPr>
            <p:cNvPr id="2458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00"/>
              <a:ext cx="2784" cy="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2832" y="950"/>
              <a:ext cx="268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Two events that are not disjoint, and the event {</a:t>
              </a:r>
              <a:r>
                <a:rPr lang="en-US" sz="2000" i="1"/>
                <a:t>A</a:t>
              </a:r>
              <a:r>
                <a:rPr lang="en-US" sz="2000"/>
                <a:t> and </a:t>
              </a:r>
              <a:r>
                <a:rPr lang="en-US" sz="2000" i="1"/>
                <a:t>B</a:t>
              </a:r>
              <a:r>
                <a:rPr lang="en-US" sz="2000"/>
                <a:t>} consisting of the outcomes they have in common: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9926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175A7659-6A6F-4058-A137-C37FB931310B}" type="slidenum">
              <a:rPr lang="en-US" sz="1200">
                <a:solidFill>
                  <a:schemeClr val="accent1"/>
                </a:solidFill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9275" y="295275"/>
            <a:ext cx="8553450" cy="701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>
                <a:ea typeface="ＭＳ Ｐゴシック" charset="-128"/>
                <a:cs typeface="Arial" charset="0"/>
              </a:rPr>
              <a:t>Finite Probability Models</a:t>
            </a:r>
            <a:endParaRPr lang="en-US" sz="2800" smtClean="0">
              <a:solidFill>
                <a:srgbClr val="33CC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69913" y="1433513"/>
            <a:ext cx="78994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/>
              <a:t>One way to assign probabilities to events is to assign a probability to every individual outcome, then add these probabilities to find the probability of any event. This idea works well when there are only a finite (fixed and limited) number of outcomes.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62013" y="3227388"/>
            <a:ext cx="7375525" cy="2338387"/>
          </a:xfrm>
          <a:prstGeom prst="rect">
            <a:avLst/>
          </a:prstGeom>
          <a:solidFill>
            <a:srgbClr val="EAEDCB"/>
          </a:solidFill>
          <a:ln w="10000">
            <a:solidFill>
              <a:srgbClr val="D2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z="600" b="1" u="sng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A probability model with a finite sample space is called </a:t>
            </a:r>
            <a:r>
              <a:rPr lang="en-US" sz="2000" b="1" smtClean="0">
                <a:solidFill>
                  <a:srgbClr val="800000"/>
                </a:solidFill>
              </a:rPr>
              <a:t>finite</a:t>
            </a:r>
            <a:r>
              <a:rPr lang="en-US" sz="2000" b="1" smtClean="0">
                <a:solidFill>
                  <a:srgbClr val="76330A"/>
                </a:solidFill>
              </a:rPr>
              <a:t>.</a:t>
            </a:r>
          </a:p>
          <a:p>
            <a:pPr eaLnBrk="1" hangingPunct="1">
              <a:defRPr/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To assign probabilities in a finite model, list the probabilities of all the individual outcomes. These probabilities must be numbers between 0 and 1 that add up to exactly 1. The probability of any event is the sum of the probabilities of the outcomes making up the event.</a:t>
            </a:r>
          </a:p>
        </p:txBody>
      </p:sp>
    </p:spTree>
    <p:extLst>
      <p:ext uri="{BB962C8B-B14F-4D97-AF65-F5344CB8AC3E}">
        <p14:creationId xmlns:p14="http://schemas.microsoft.com/office/powerpoint/2010/main" val="721865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837</Words>
  <Application>Microsoft Macintosh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5.1 Randomness</vt:lpstr>
      <vt:lpstr>The Language of Probability</vt:lpstr>
      <vt:lpstr>PowerPoint Presentation</vt:lpstr>
      <vt:lpstr>5.2 Probability Models</vt:lpstr>
      <vt:lpstr>Probability Models</vt:lpstr>
      <vt:lpstr>Probability Models</vt:lpstr>
      <vt:lpstr>Probability Rules</vt:lpstr>
      <vt:lpstr>Venn Diagrams</vt:lpstr>
      <vt:lpstr>Finite Probability Models</vt:lpstr>
      <vt:lpstr>Multiplication Rule for  Independent Events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Randomness</dc:title>
  <dc:creator>Dargan Frierson</dc:creator>
  <cp:lastModifiedBy>Dargan Frierson</cp:lastModifiedBy>
  <cp:revision>5</cp:revision>
  <cp:lastPrinted>2014-02-24T13:00:25Z</cp:lastPrinted>
  <dcterms:created xsi:type="dcterms:W3CDTF">2014-02-24T02:39:48Z</dcterms:created>
  <dcterms:modified xsi:type="dcterms:W3CDTF">2014-02-24T13:16:30Z</dcterms:modified>
</cp:coreProperties>
</file>